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85" r:id="rId3"/>
    <p:sldId id="258" r:id="rId4"/>
    <p:sldId id="259" r:id="rId5"/>
    <p:sldId id="278" r:id="rId6"/>
    <p:sldId id="283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hF0E3hJrW5LPpSnc5wHTj3X3nQ7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7C02E7-73CD-43BA-BFDD-73DFD4EC9FA6}" v="2" dt="2026-01-14T15:40:12.209"/>
  </p1510:revLst>
</p1510:revInfo>
</file>

<file path=ppt/tableStyles.xml><?xml version="1.0" encoding="utf-8"?>
<a:tblStyleLst xmlns:a="http://schemas.openxmlformats.org/drawingml/2006/main" def="{142EB475-2E12-4513-AD8C-B544F4579FBE}">
  <a:tblStyle styleId="{142EB475-2E12-4513-AD8C-B544F4579FB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E674D70-E089-41B6-B879-D5BA51D8247C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BF5"/>
          </a:solidFill>
        </a:fill>
      </a:tcStyle>
    </a:wholeTbl>
    <a:band1H>
      <a:tcTxStyle/>
      <a:tcStyle>
        <a:tcBdr/>
        <a:fill>
          <a:solidFill>
            <a:srgbClr val="CAD5E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5E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3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3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88F8869-24DB-4CAF-9994-224AFBBADB22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7EB"/>
          </a:solidFill>
        </a:fill>
      </a:tcStyle>
    </a:wholeTbl>
    <a:band1H>
      <a:tcTxStyle/>
      <a:tcStyle>
        <a:tcBdr/>
        <a:fill>
          <a:solidFill>
            <a:srgbClr val="CACDD4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DD4"/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E6E7EB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/>
        <a:fill>
          <a:solidFill>
            <a:srgbClr val="E6E7EB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06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9" Type="http://schemas.microsoft.com/office/2016/11/relationships/changesInfo" Target="changesInfos/changesInfo1.xml"/><Relationship Id="rId3" Type="http://schemas.openxmlformats.org/officeDocument/2006/relationships/slide" Target="slides/slide2.xml"/><Relationship Id="rId34" Type="http://customschemas.google.com/relationships/presentationmetadata" Target="metadata"/><Relationship Id="rId7" Type="http://schemas.openxmlformats.org/officeDocument/2006/relationships/slide" Target="slides/slide6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36" Type="http://schemas.openxmlformats.org/officeDocument/2006/relationships/viewProps" Target="viewProps.xml"/><Relationship Id="rId4" Type="http://schemas.openxmlformats.org/officeDocument/2006/relationships/slide" Target="slides/slide3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Ceci" userId="95c47aed-9e5b-4280-84a1-e42a65706f19" providerId="ADAL" clId="{77691CFE-6499-4D61-8226-C7DD182A8260}"/>
    <pc:docChg chg="undo custSel delSld modSld">
      <pc:chgData name="Claudia Ceci" userId="95c47aed-9e5b-4280-84a1-e42a65706f19" providerId="ADAL" clId="{77691CFE-6499-4D61-8226-C7DD182A8260}" dt="2026-01-14T15:41:54.047" v="16" actId="2696"/>
      <pc:docMkLst>
        <pc:docMk/>
      </pc:docMkLst>
      <pc:sldChg chg="delSp modSp mod">
        <pc:chgData name="Claudia Ceci" userId="95c47aed-9e5b-4280-84a1-e42a65706f19" providerId="ADAL" clId="{77691CFE-6499-4D61-8226-C7DD182A8260}" dt="2026-01-14T15:41:25.161" v="15" actId="122"/>
        <pc:sldMkLst>
          <pc:docMk/>
          <pc:sldMk cId="0" sldId="256"/>
        </pc:sldMkLst>
        <pc:spChg chg="mod">
          <ac:chgData name="Claudia Ceci" userId="95c47aed-9e5b-4280-84a1-e42a65706f19" providerId="ADAL" clId="{77691CFE-6499-4D61-8226-C7DD182A8260}" dt="2026-01-14T15:41:25.161" v="15" actId="122"/>
          <ac:spMkLst>
            <pc:docMk/>
            <pc:sldMk cId="0" sldId="256"/>
            <ac:spMk id="148" creationId="{00000000-0000-0000-0000-000000000000}"/>
          </ac:spMkLst>
        </pc:spChg>
        <pc:spChg chg="del mod">
          <ac:chgData name="Claudia Ceci" userId="95c47aed-9e5b-4280-84a1-e42a65706f19" providerId="ADAL" clId="{77691CFE-6499-4D61-8226-C7DD182A8260}" dt="2026-01-14T15:41:05.470" v="12" actId="21"/>
          <ac:spMkLst>
            <pc:docMk/>
            <pc:sldMk cId="0" sldId="256"/>
            <ac:spMk id="149" creationId="{00000000-0000-0000-0000-000000000000}"/>
          </ac:spMkLst>
        </pc:spChg>
      </pc:sldChg>
      <pc:sldChg chg="del">
        <pc:chgData name="Claudia Ceci" userId="95c47aed-9e5b-4280-84a1-e42a65706f19" providerId="ADAL" clId="{77691CFE-6499-4D61-8226-C7DD182A8260}" dt="2026-01-14T15:41:54.047" v="16" actId="2696"/>
        <pc:sldMkLst>
          <pc:docMk/>
          <pc:sldMk cId="3723423839" sldId="2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COPERTINA BIANCA TESTO</a:t>
            </a:r>
            <a:endParaRPr/>
          </a:p>
        </p:txBody>
      </p:sp>
      <p:sp>
        <p:nvSpPr>
          <p:cNvPr id="146" name="Google Shape;14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>
          <a:extLst>
            <a:ext uri="{FF2B5EF4-FFF2-40B4-BE49-F238E27FC236}">
              <a16:creationId xmlns:a16="http://schemas.microsoft.com/office/drawing/2014/main" id="{872AA016-41C4-15B2-2BD4-3F2C52985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:notes">
            <a:extLst>
              <a:ext uri="{FF2B5EF4-FFF2-40B4-BE49-F238E27FC236}">
                <a16:creationId xmlns:a16="http://schemas.microsoft.com/office/drawing/2014/main" id="{B8A0356D-63BF-4F4D-EDDF-EE108610C4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:notes">
            <a:extLst>
              <a:ext uri="{FF2B5EF4-FFF2-40B4-BE49-F238E27FC236}">
                <a16:creationId xmlns:a16="http://schemas.microsoft.com/office/drawing/2014/main" id="{A673A8FA-9735-C91D-3046-942B441854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0245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>
          <a:extLst>
            <a:ext uri="{FF2B5EF4-FFF2-40B4-BE49-F238E27FC236}">
              <a16:creationId xmlns:a16="http://schemas.microsoft.com/office/drawing/2014/main" id="{33C77A31-979F-9212-3C7F-68CD656B3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9:notes">
            <a:extLst>
              <a:ext uri="{FF2B5EF4-FFF2-40B4-BE49-F238E27FC236}">
                <a16:creationId xmlns:a16="http://schemas.microsoft.com/office/drawing/2014/main" id="{F11947CD-5961-701F-DBE8-E899F5A4BE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9:notes">
            <a:extLst>
              <a:ext uri="{FF2B5EF4-FFF2-40B4-BE49-F238E27FC236}">
                <a16:creationId xmlns:a16="http://schemas.microsoft.com/office/drawing/2014/main" id="{41EE59D2-E9FE-ACD9-1FFC-4592271D89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3309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>
          <a:extLst>
            <a:ext uri="{FF2B5EF4-FFF2-40B4-BE49-F238E27FC236}">
              <a16:creationId xmlns:a16="http://schemas.microsoft.com/office/drawing/2014/main" id="{0F1E5CC1-0964-608E-92C7-15866629A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9:notes">
            <a:extLst>
              <a:ext uri="{FF2B5EF4-FFF2-40B4-BE49-F238E27FC236}">
                <a16:creationId xmlns:a16="http://schemas.microsoft.com/office/drawing/2014/main" id="{1DFB85FB-8929-FCAF-D642-04E191CF51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9:notes">
            <a:extLst>
              <a:ext uri="{FF2B5EF4-FFF2-40B4-BE49-F238E27FC236}">
                <a16:creationId xmlns:a16="http://schemas.microsoft.com/office/drawing/2014/main" id="{879AA8E2-38CA-A352-5A5A-2D46D92D93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9637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pertina testo - Bianca">
  <p:cSld name="Copertina testo - Bianca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5"/>
          <p:cNvSpPr txBox="1">
            <a:spLocks noGrp="1"/>
          </p:cNvSpPr>
          <p:nvPr>
            <p:ph type="ctrTitle"/>
          </p:nvPr>
        </p:nvSpPr>
        <p:spPr>
          <a:xfrm>
            <a:off x="506353" y="2548208"/>
            <a:ext cx="11189995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  <a:defRPr sz="38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5"/>
          <p:cNvSpPr txBox="1">
            <a:spLocks noGrp="1"/>
          </p:cNvSpPr>
          <p:nvPr>
            <p:ph type="subTitle" idx="1"/>
          </p:nvPr>
        </p:nvSpPr>
        <p:spPr>
          <a:xfrm>
            <a:off x="498261" y="3119075"/>
            <a:ext cx="11189994" cy="61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3800"/>
              <a:buNone/>
              <a:defRPr sz="380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5"/>
          <p:cNvSpPr txBox="1">
            <a:spLocks noGrp="1"/>
          </p:cNvSpPr>
          <p:nvPr>
            <p:ph type="dt" idx="10"/>
          </p:nvPr>
        </p:nvSpPr>
        <p:spPr>
          <a:xfrm>
            <a:off x="522271" y="6019655"/>
            <a:ext cx="2104551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DA34AD-5D20-3B10-6853-5B92549BEAD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40" y="291145"/>
            <a:ext cx="2592000" cy="475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4" orient="horz" pos="3517">
          <p15:clr>
            <a:srgbClr val="FBAE40"/>
          </p15:clr>
        </p15:guide>
        <p15:guide id="5" orient="horz" pos="2742">
          <p15:clr>
            <a:srgbClr val="FBAE40"/>
          </p15:clr>
        </p15:guide>
        <p15:guide id="6" orient="horz" pos="1091">
          <p15:clr>
            <a:srgbClr val="FBAE40"/>
          </p15:clr>
        </p15:guide>
        <p15:guide id="7" pos="5011">
          <p15:clr>
            <a:srgbClr val="FBAE40"/>
          </p15:clr>
        </p15:guide>
        <p15:guide id="8" pos="467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interna Bianca">
  <p:cSld name="Slide interna Bianca"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8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  <a:defRPr sz="2600" b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8"/>
          <p:cNvSpPr txBox="1">
            <a:spLocks noGrp="1"/>
          </p:cNvSpPr>
          <p:nvPr>
            <p:ph type="ftr" idx="11"/>
          </p:nvPr>
        </p:nvSpPr>
        <p:spPr>
          <a:xfrm>
            <a:off x="2877671" y="6224587"/>
            <a:ext cx="78530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38"/>
          <p:cNvSpPr txBox="1">
            <a:spLocks noGrp="1"/>
          </p:cNvSpPr>
          <p:nvPr>
            <p:ph type="sldNum" idx="12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pic>
        <p:nvPicPr>
          <p:cNvPr id="134" name="Google Shape;134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9416" y="6115911"/>
            <a:ext cx="609334" cy="473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8"/>
          <p:cNvSpPr txBox="1">
            <a:spLocks noGrp="1"/>
          </p:cNvSpPr>
          <p:nvPr>
            <p:ph type="body" idx="1"/>
          </p:nvPr>
        </p:nvSpPr>
        <p:spPr>
          <a:xfrm>
            <a:off x="419100" y="1536970"/>
            <a:ext cx="11222038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  <a:defRPr sz="3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6" name="Google Shape;136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9100" y="6115911"/>
            <a:ext cx="609335" cy="47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lide interna Blu">
  <p:cSld name="1_Slide interna Blu">
    <p:bg>
      <p:bgPr>
        <a:solidFill>
          <a:srgbClr val="003A70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9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9"/>
          <p:cNvSpPr txBox="1">
            <a:spLocks noGrp="1"/>
          </p:cNvSpPr>
          <p:nvPr>
            <p:ph type="body" idx="1"/>
          </p:nvPr>
        </p:nvSpPr>
        <p:spPr>
          <a:xfrm>
            <a:off x="419100" y="1536971"/>
            <a:ext cx="11222038" cy="4214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39"/>
          <p:cNvSpPr txBox="1">
            <a:spLocks noGrp="1"/>
          </p:cNvSpPr>
          <p:nvPr>
            <p:ph type="ftr" idx="11"/>
          </p:nvPr>
        </p:nvSpPr>
        <p:spPr>
          <a:xfrm>
            <a:off x="2877671" y="6224587"/>
            <a:ext cx="78530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9"/>
          <p:cNvSpPr txBox="1">
            <a:spLocks noGrp="1"/>
          </p:cNvSpPr>
          <p:nvPr>
            <p:ph type="sldNum" idx="12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pic>
        <p:nvPicPr>
          <p:cNvPr id="142" name="Google Shape;142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36562" y="6115911"/>
            <a:ext cx="609334" cy="47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interna" type="obj">
  <p:cSld name="OBJEC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body" idx="1"/>
          </p:nvPr>
        </p:nvSpPr>
        <p:spPr>
          <a:xfrm>
            <a:off x="419100" y="1536970"/>
            <a:ext cx="11222038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  <a:defRPr sz="3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4" name="Google Shape;44;p27"/>
          <p:cNvCxnSpPr>
            <a:cxnSpLocks/>
          </p:cNvCxnSpPr>
          <p:nvPr/>
        </p:nvCxnSpPr>
        <p:spPr>
          <a:xfrm>
            <a:off x="2623930" y="6511962"/>
            <a:ext cx="9017208" cy="0"/>
          </a:xfrm>
          <a:prstGeom prst="straightConnector1">
            <a:avLst/>
          </a:prstGeom>
          <a:noFill/>
          <a:ln w="28575" cap="flat" cmpd="sng">
            <a:solidFill>
              <a:srgbClr val="003A7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050" name="Picture 2">
            <a:extLst>
              <a:ext uri="{FF2B5EF4-FFF2-40B4-BE49-F238E27FC236}">
                <a16:creationId xmlns:a16="http://schemas.microsoft.com/office/drawing/2014/main" id="{FA55783A-1C11-2762-27BE-9D0C9393F8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38" y="6313962"/>
            <a:ext cx="2157375" cy="3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pertina testo - Blu">
  <p:cSld name="Copertina testo - Blu">
    <p:bg>
      <p:bgPr>
        <a:solidFill>
          <a:srgbClr val="003A70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31"/>
          <p:cNvGrpSpPr/>
          <p:nvPr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</p:grpSpPr>
        <p:sp>
          <p:nvSpPr>
            <p:cNvPr id="66" name="Google Shape;66;p31"/>
            <p:cNvSpPr/>
            <p:nvPr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31"/>
            <p:cNvSpPr/>
            <p:nvPr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31"/>
            <p:cNvSpPr/>
            <p:nvPr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1"/>
            <p:cNvSpPr/>
            <p:nvPr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1"/>
            <p:cNvSpPr/>
            <p:nvPr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1"/>
            <p:cNvSpPr/>
            <p:nvPr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1"/>
            <p:cNvSpPr/>
            <p:nvPr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1"/>
            <p:cNvSpPr/>
            <p:nvPr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1"/>
            <p:cNvSpPr/>
            <p:nvPr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1"/>
            <p:cNvSpPr/>
            <p:nvPr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6" name="Google Shape;76;p31"/>
          <p:cNvSpPr txBox="1">
            <a:spLocks noGrp="1"/>
          </p:cNvSpPr>
          <p:nvPr>
            <p:ph type="ctrTitle"/>
          </p:nvPr>
        </p:nvSpPr>
        <p:spPr>
          <a:xfrm>
            <a:off x="506353" y="2519616"/>
            <a:ext cx="11189995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sz="38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ubTitle" idx="1"/>
          </p:nvPr>
        </p:nvSpPr>
        <p:spPr>
          <a:xfrm>
            <a:off x="498261" y="3090483"/>
            <a:ext cx="11189994" cy="125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800"/>
              <a:buNone/>
              <a:defRPr sz="3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78" name="Google Shape;78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0087" y="564745"/>
            <a:ext cx="1229572" cy="956079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31"/>
          <p:cNvSpPr txBox="1">
            <a:spLocks noGrp="1"/>
          </p:cNvSpPr>
          <p:nvPr>
            <p:ph type="dt" idx="10"/>
          </p:nvPr>
        </p:nvSpPr>
        <p:spPr>
          <a:xfrm>
            <a:off x="522271" y="6019655"/>
            <a:ext cx="2104551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80" name="Google Shape;80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88443" y="5820275"/>
            <a:ext cx="1078939" cy="7788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1" name="Google Shape;81;p31"/>
          <p:cNvCxnSpPr/>
          <p:nvPr/>
        </p:nvCxnSpPr>
        <p:spPr>
          <a:xfrm>
            <a:off x="2626822" y="6464968"/>
            <a:ext cx="4563687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82" name="Google Shape;82;p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91556" y="6166663"/>
            <a:ext cx="1044329" cy="31493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3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02275" y="6061233"/>
            <a:ext cx="1245514" cy="420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4" orient="horz" pos="3517">
          <p15:clr>
            <a:srgbClr val="FBAE40"/>
          </p15:clr>
        </p15:guide>
        <p15:guide id="5" orient="horz" pos="2742">
          <p15:clr>
            <a:srgbClr val="FBAE40"/>
          </p15:clr>
        </p15:guide>
        <p15:guide id="6" orient="horz" pos="1091">
          <p15:clr>
            <a:srgbClr val="FBAE40"/>
          </p15:clr>
        </p15:guide>
        <p15:guide id="7" pos="5011">
          <p15:clr>
            <a:srgbClr val="FBAE40"/>
          </p15:clr>
        </p15:guide>
        <p15:guide id="8" pos="467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pertina testo e foto - Bianco">
  <p:cSld name="Copertina testo e foto - Bianco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0086" y="564745"/>
            <a:ext cx="1229574" cy="95607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32"/>
          <p:cNvSpPr txBox="1"/>
          <p:nvPr/>
        </p:nvSpPr>
        <p:spPr>
          <a:xfrm>
            <a:off x="522271" y="6019655"/>
            <a:ext cx="2104551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2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rPr>
              <a:t>6 dicembre 2024</a:t>
            </a:r>
            <a:endParaRPr sz="2200" b="1" i="0">
              <a:solidFill>
                <a:srgbClr val="003A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88443" y="5758101"/>
            <a:ext cx="1078939" cy="8871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8" name="Google Shape;88;p32"/>
          <p:cNvCxnSpPr/>
          <p:nvPr/>
        </p:nvCxnSpPr>
        <p:spPr>
          <a:xfrm>
            <a:off x="2626822" y="6464968"/>
            <a:ext cx="4563687" cy="0"/>
          </a:xfrm>
          <a:prstGeom prst="straightConnector1">
            <a:avLst/>
          </a:prstGeom>
          <a:noFill/>
          <a:ln w="28575" cap="flat" cmpd="sng">
            <a:solidFill>
              <a:srgbClr val="003A7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89" name="Google Shape;89;p32" descr="Immagine che contiene nero, oscurità&#10;&#10;Descrizione generata automa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91556" y="6166663"/>
            <a:ext cx="1044329" cy="31493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32" descr="Immagine che contiene Elementi grafici, grafica, Carattere, Policromia&#10;&#10;Descrizione generata automa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02275" y="6061233"/>
            <a:ext cx="1245514" cy="420361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32"/>
          <p:cNvSpPr txBox="1">
            <a:spLocks noGrp="1"/>
          </p:cNvSpPr>
          <p:nvPr>
            <p:ph type="ctrTitle"/>
          </p:nvPr>
        </p:nvSpPr>
        <p:spPr>
          <a:xfrm>
            <a:off x="506353" y="2376404"/>
            <a:ext cx="6921715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  <a:defRPr sz="38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32"/>
          <p:cNvSpPr txBox="1">
            <a:spLocks noGrp="1"/>
          </p:cNvSpPr>
          <p:nvPr>
            <p:ph type="subTitle" idx="1"/>
          </p:nvPr>
        </p:nvSpPr>
        <p:spPr>
          <a:xfrm>
            <a:off x="498261" y="3599418"/>
            <a:ext cx="6921714" cy="125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3800"/>
              <a:buNone/>
              <a:defRPr sz="380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3" name="Google Shape;93;p32"/>
          <p:cNvSpPr>
            <a:spLocks noGrp="1"/>
          </p:cNvSpPr>
          <p:nvPr>
            <p:ph type="pic" idx="2"/>
          </p:nvPr>
        </p:nvSpPr>
        <p:spPr>
          <a:xfrm>
            <a:off x="8365067" y="2376404"/>
            <a:ext cx="3278053" cy="3405806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4" orient="horz" pos="3517">
          <p15:clr>
            <a:srgbClr val="FBAE40"/>
          </p15:clr>
        </p15:guide>
        <p15:guide id="5" orient="horz" pos="2742">
          <p15:clr>
            <a:srgbClr val="FBAE40"/>
          </p15:clr>
        </p15:guide>
        <p15:guide id="6" orient="horz" pos="1091">
          <p15:clr>
            <a:srgbClr val="FBAE40"/>
          </p15:clr>
        </p15:guide>
        <p15:guide id="7" pos="7680">
          <p15:clr>
            <a:srgbClr val="FBAE40"/>
          </p15:clr>
        </p15:guide>
        <p15:guide id="8" pos="5011">
          <p15:clr>
            <a:srgbClr val="FBAE40"/>
          </p15:clr>
        </p15:guide>
        <p15:guide id="9" pos="467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pertina testo e foto + partner - Bianco">
  <p:cSld name="Copertina testo e foto + partner - Bianco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3"/>
          <p:cNvSpPr>
            <a:spLocks noGrp="1"/>
          </p:cNvSpPr>
          <p:nvPr>
            <p:ph type="pic" idx="2"/>
          </p:nvPr>
        </p:nvSpPr>
        <p:spPr>
          <a:xfrm>
            <a:off x="10052997" y="564745"/>
            <a:ext cx="1590123" cy="547200"/>
          </a:xfrm>
          <a:prstGeom prst="rect">
            <a:avLst/>
          </a:prstGeom>
          <a:noFill/>
          <a:ln>
            <a:noFill/>
          </a:ln>
        </p:spPr>
      </p:sp>
      <p:sp>
        <p:nvSpPr>
          <p:cNvPr id="96" name="Google Shape;96;p33"/>
          <p:cNvSpPr txBox="1">
            <a:spLocks noGrp="1"/>
          </p:cNvSpPr>
          <p:nvPr>
            <p:ph type="ctrTitle"/>
          </p:nvPr>
        </p:nvSpPr>
        <p:spPr>
          <a:xfrm>
            <a:off x="506353" y="2376404"/>
            <a:ext cx="6921715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  <a:defRPr sz="38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33"/>
          <p:cNvSpPr txBox="1">
            <a:spLocks noGrp="1"/>
          </p:cNvSpPr>
          <p:nvPr>
            <p:ph type="subTitle" idx="1"/>
          </p:nvPr>
        </p:nvSpPr>
        <p:spPr>
          <a:xfrm>
            <a:off x="498261" y="3599418"/>
            <a:ext cx="6921714" cy="125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3800"/>
              <a:buNone/>
              <a:defRPr sz="380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8" name="Google Shape;98;p33"/>
          <p:cNvSpPr>
            <a:spLocks noGrp="1"/>
          </p:cNvSpPr>
          <p:nvPr>
            <p:ph type="pic" idx="3"/>
          </p:nvPr>
        </p:nvSpPr>
        <p:spPr>
          <a:xfrm>
            <a:off x="8365067" y="2376404"/>
            <a:ext cx="3278053" cy="3405806"/>
          </a:xfrm>
          <a:prstGeom prst="rect">
            <a:avLst/>
          </a:prstGeom>
          <a:noFill/>
          <a:ln>
            <a:noFill/>
          </a:ln>
        </p:spPr>
      </p:sp>
      <p:pic>
        <p:nvPicPr>
          <p:cNvPr id="99" name="Google Shape;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30086" y="564745"/>
            <a:ext cx="1229574" cy="95607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3"/>
          <p:cNvSpPr txBox="1"/>
          <p:nvPr/>
        </p:nvSpPr>
        <p:spPr>
          <a:xfrm>
            <a:off x="522271" y="6019655"/>
            <a:ext cx="2104551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2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rPr>
              <a:t>6 dicembre 2024</a:t>
            </a:r>
            <a:endParaRPr sz="2200" b="1" i="0">
              <a:solidFill>
                <a:srgbClr val="003A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88443" y="5758101"/>
            <a:ext cx="1078939" cy="8871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2" name="Google Shape;102;p33"/>
          <p:cNvCxnSpPr/>
          <p:nvPr/>
        </p:nvCxnSpPr>
        <p:spPr>
          <a:xfrm>
            <a:off x="2626822" y="6464968"/>
            <a:ext cx="4666237" cy="0"/>
          </a:xfrm>
          <a:prstGeom prst="straightConnector1">
            <a:avLst/>
          </a:prstGeom>
          <a:noFill/>
          <a:ln w="28575" cap="flat" cmpd="sng">
            <a:solidFill>
              <a:srgbClr val="003A7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3" name="Google Shape;103;p33" descr="Immagine che contiene nero, oscurità&#10;&#10;Descrizione generata automa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83535" y="6166663"/>
            <a:ext cx="1044329" cy="3149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33" descr="Immagine che contiene Elementi grafici, grafica, Carattere, Policromia&#10;&#10;Descrizione generata automa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02275" y="6061233"/>
            <a:ext cx="1245514" cy="420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4" orient="horz" pos="3517">
          <p15:clr>
            <a:srgbClr val="FBAE40"/>
          </p15:clr>
        </p15:guide>
        <p15:guide id="5" orient="horz" pos="2742">
          <p15:clr>
            <a:srgbClr val="FBAE40"/>
          </p15:clr>
        </p15:guide>
        <p15:guide id="6" orient="horz" pos="1091">
          <p15:clr>
            <a:srgbClr val="FBAE40"/>
          </p15:clr>
        </p15:guide>
        <p15:guide id="7" pos="5011">
          <p15:clr>
            <a:srgbClr val="FBAE40"/>
          </p15:clr>
        </p15:guide>
        <p15:guide id="8" pos="4674">
          <p15:clr>
            <a:srgbClr val="FBAE40"/>
          </p15:clr>
        </p15:guide>
        <p15:guide id="9" orient="horz" pos="61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soria - Bianca">
  <p:cSld name="Divisoria - Bianca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4"/>
          <p:cNvSpPr txBox="1"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  <a:defRPr sz="38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4"/>
          <p:cNvSpPr txBox="1"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3800"/>
              <a:buNone/>
              <a:defRPr sz="38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34"/>
          <p:cNvSpPr txBox="1">
            <a:spLocks noGrp="1"/>
          </p:cNvSpPr>
          <p:nvPr>
            <p:ph type="body" idx="2"/>
          </p:nvPr>
        </p:nvSpPr>
        <p:spPr>
          <a:xfrm>
            <a:off x="443164" y="5051834"/>
            <a:ext cx="1892300" cy="1490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ts val="9600"/>
              <a:buNone/>
              <a:defRPr sz="9600" b="1">
                <a:solidFill>
                  <a:schemeClr val="accent2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soria - colore personalizzato 1">
  <p:cSld name="Divisoria - colore personalizzato 1">
    <p:bg>
      <p:bgPr>
        <a:solidFill>
          <a:schemeClr val="accent2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5"/>
          <p:cNvSpPr txBox="1"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sz="38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5"/>
          <p:cNvSpPr txBox="1"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800"/>
              <a:buNone/>
              <a:defRPr sz="38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35"/>
          <p:cNvSpPr txBox="1">
            <a:spLocks noGrp="1"/>
          </p:cNvSpPr>
          <p:nvPr>
            <p:ph type="body" idx="2"/>
          </p:nvPr>
        </p:nvSpPr>
        <p:spPr>
          <a:xfrm>
            <a:off x="443164" y="5051834"/>
            <a:ext cx="1892300" cy="1490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9600"/>
              <a:buNone/>
              <a:defRPr sz="9600" b="1">
                <a:solidFill>
                  <a:schemeClr val="accen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lide interna">
  <p:cSld name="1_Slide interna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6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36"/>
          <p:cNvSpPr txBox="1">
            <a:spLocks noGrp="1"/>
          </p:cNvSpPr>
          <p:nvPr>
            <p:ph type="body" idx="1"/>
          </p:nvPr>
        </p:nvSpPr>
        <p:spPr>
          <a:xfrm>
            <a:off x="419100" y="1536970"/>
            <a:ext cx="11222038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  <a:defRPr sz="3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6" name="Google Shape;116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19100" y="6115911"/>
            <a:ext cx="609335" cy="473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7" name="Google Shape;117;p36"/>
          <p:cNvCxnSpPr/>
          <p:nvPr/>
        </p:nvCxnSpPr>
        <p:spPr>
          <a:xfrm>
            <a:off x="1267326" y="6567802"/>
            <a:ext cx="6697579" cy="0"/>
          </a:xfrm>
          <a:prstGeom prst="straightConnector1">
            <a:avLst/>
          </a:prstGeom>
          <a:noFill/>
          <a:ln w="28575" cap="flat" cmpd="sng">
            <a:solidFill>
              <a:srgbClr val="003A7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8" name="Google Shape;118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3295" y="6032379"/>
            <a:ext cx="824087" cy="677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36" descr="Immagine che contiene Elementi grafici, grafica, Carattere, Policromia&#10;&#10;Descrizione generata automa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59735" y="6263359"/>
            <a:ext cx="951315" cy="321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36" descr="Immagine che contiene nero, oscurità&#10;&#10;Descrizione generata automa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678347" y="6343886"/>
            <a:ext cx="797651" cy="2405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interna a due colonne" type="twoObj">
  <p:cSld name="TWO_OBJECT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7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37"/>
          <p:cNvSpPr txBox="1">
            <a:spLocks noGrp="1"/>
          </p:cNvSpPr>
          <p:nvPr>
            <p:ph type="body" idx="1"/>
          </p:nvPr>
        </p:nvSpPr>
        <p:spPr>
          <a:xfrm>
            <a:off x="419099" y="1528003"/>
            <a:ext cx="535913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  <a:defRPr sz="3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37"/>
          <p:cNvSpPr txBox="1">
            <a:spLocks noGrp="1"/>
          </p:cNvSpPr>
          <p:nvPr>
            <p:ph type="body" idx="2"/>
          </p:nvPr>
        </p:nvSpPr>
        <p:spPr>
          <a:xfrm>
            <a:off x="6030118" y="1534556"/>
            <a:ext cx="561101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  <a:defRPr sz="3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5" name="Google Shape;125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19100" y="6115911"/>
            <a:ext cx="609335" cy="473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6" name="Google Shape;126;p37"/>
          <p:cNvCxnSpPr/>
          <p:nvPr/>
        </p:nvCxnSpPr>
        <p:spPr>
          <a:xfrm>
            <a:off x="1267326" y="6567802"/>
            <a:ext cx="6697579" cy="0"/>
          </a:xfrm>
          <a:prstGeom prst="straightConnector1">
            <a:avLst/>
          </a:prstGeom>
          <a:noFill/>
          <a:ln w="28575" cap="flat" cmpd="sng">
            <a:solidFill>
              <a:srgbClr val="003A7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27" name="Google Shape;127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3295" y="6032379"/>
            <a:ext cx="824087" cy="677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37" descr="Immagine che contiene Elementi grafici, grafica, Carattere, Policromia&#10;&#10;Descrizione generata automa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59735" y="6263359"/>
            <a:ext cx="951315" cy="321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37" descr="Immagine che contiene nero, oscurità&#10;&#10;Descrizione generata automaticament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678347" y="6343886"/>
            <a:ext cx="797651" cy="2405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  <a:defRPr sz="26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419911" y="1532404"/>
            <a:ext cx="11222038" cy="4344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4"/>
          <p:cNvSpPr txBox="1">
            <a:spLocks noGrp="1"/>
          </p:cNvSpPr>
          <p:nvPr>
            <p:ph type="ftr" idx="11"/>
          </p:nvPr>
        </p:nvSpPr>
        <p:spPr>
          <a:xfrm>
            <a:off x="2991971" y="6224587"/>
            <a:ext cx="774251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4"/>
          <p:cNvSpPr txBox="1">
            <a:spLocks noGrp="1"/>
          </p:cNvSpPr>
          <p:nvPr>
            <p:ph type="sldNum" idx="12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6709">
          <p15:clr>
            <a:srgbClr val="F26B43"/>
          </p15:clr>
        </p15:guide>
        <p15:guide id="4" orient="horz" pos="346">
          <p15:clr>
            <a:srgbClr val="F26B43"/>
          </p15:clr>
        </p15:guide>
        <p15:guide id="5" orient="horz" pos="3981">
          <p15:clr>
            <a:srgbClr val="F26B43"/>
          </p15:clr>
        </p15:guide>
        <p15:guide id="6" orient="horz" pos="300">
          <p15:clr>
            <a:srgbClr val="F26B43"/>
          </p15:clr>
        </p15:guide>
        <p15:guide id="7" orient="horz" pos="958">
          <p15:clr>
            <a:srgbClr val="F26B43"/>
          </p15:clr>
        </p15:guide>
        <p15:guide id="8" orient="horz" pos="3702">
          <p15:clr>
            <a:srgbClr val="F26B43"/>
          </p15:clr>
        </p15:guide>
        <p15:guide id="9" pos="73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"/>
          <p:cNvSpPr txBox="1">
            <a:spLocks noGrp="1"/>
          </p:cNvSpPr>
          <p:nvPr>
            <p:ph type="ctrTitle"/>
          </p:nvPr>
        </p:nvSpPr>
        <p:spPr>
          <a:xfrm>
            <a:off x="506353" y="2548208"/>
            <a:ext cx="11189995" cy="1634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it-IT" sz="4000" dirty="0"/>
              <a:t>Rapporto sulla misurazione </a:t>
            </a:r>
            <a:br>
              <a:rPr lang="it-IT" sz="4000" dirty="0"/>
            </a:br>
            <a:r>
              <a:rPr lang="it-IT" sz="4000" dirty="0"/>
              <a:t>del valore generato dall’</a:t>
            </a:r>
            <a:r>
              <a:rPr lang="it-IT" sz="4000" dirty="0" err="1"/>
              <a:t>America’s</a:t>
            </a:r>
            <a:r>
              <a:rPr lang="it-IT" sz="4000" dirty="0"/>
              <a:t> Cup </a:t>
            </a:r>
            <a:br>
              <a:rPr lang="it-IT" dirty="0"/>
            </a:br>
            <a:endParaRPr dirty="0"/>
          </a:p>
        </p:txBody>
      </p:sp>
      <p:sp>
        <p:nvSpPr>
          <p:cNvPr id="150" name="Google Shape;150;p1"/>
          <p:cNvSpPr txBox="1">
            <a:spLocks noGrp="1"/>
          </p:cNvSpPr>
          <p:nvPr>
            <p:ph type="dt" idx="10"/>
          </p:nvPr>
        </p:nvSpPr>
        <p:spPr>
          <a:xfrm>
            <a:off x="522271" y="6019655"/>
            <a:ext cx="2104551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/>
              <a:t>09 giugno 2025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>
          <a:extLst>
            <a:ext uri="{FF2B5EF4-FFF2-40B4-BE49-F238E27FC236}">
              <a16:creationId xmlns:a16="http://schemas.microsoft.com/office/drawing/2014/main" id="{FB12403C-8B8B-A5F7-A647-75402CD61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">
            <a:extLst>
              <a:ext uri="{FF2B5EF4-FFF2-40B4-BE49-F238E27FC236}">
                <a16:creationId xmlns:a16="http://schemas.microsoft.com/office/drawing/2014/main" id="{4C1CE7B3-2A37-8799-B87C-EC5DB7101C5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</a:pPr>
            <a:r>
              <a:rPr lang="it-IT" b="1" dirty="0"/>
              <a:t>Introduzione</a:t>
            </a:r>
            <a:endParaRPr b="1" dirty="0"/>
          </a:p>
        </p:txBody>
      </p:sp>
      <p:sp>
        <p:nvSpPr>
          <p:cNvPr id="162" name="Google Shape;162;p3">
            <a:extLst>
              <a:ext uri="{FF2B5EF4-FFF2-40B4-BE49-F238E27FC236}">
                <a16:creationId xmlns:a16="http://schemas.microsoft.com/office/drawing/2014/main" id="{BE6C1D10-8F6F-8428-C37D-003411A13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9100" y="875915"/>
            <a:ext cx="11565505" cy="5106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indent="0">
              <a:buClr>
                <a:srgbClr val="003A70"/>
              </a:buClr>
              <a:buSzPts val="1600"/>
            </a:pPr>
            <a:r>
              <a:rPr lang="it-IT" sz="1800" dirty="0">
                <a:solidFill>
                  <a:srgbClr val="003A70"/>
                </a:solidFill>
              </a:rPr>
              <a:t>L’</a:t>
            </a:r>
            <a:r>
              <a:rPr lang="it-IT" sz="1800" dirty="0" err="1">
                <a:solidFill>
                  <a:srgbClr val="003A70"/>
                </a:solidFill>
              </a:rPr>
              <a:t>America’s</a:t>
            </a:r>
            <a:r>
              <a:rPr lang="it-IT" sz="1800" dirty="0">
                <a:solidFill>
                  <a:srgbClr val="003A70"/>
                </a:solidFill>
              </a:rPr>
              <a:t> Cup 2027, che si terrà a Napoli, rappresenta una straordinaria </a:t>
            </a:r>
            <a:r>
              <a:rPr lang="it-IT" sz="1800" b="1" dirty="0">
                <a:solidFill>
                  <a:srgbClr val="003A70"/>
                </a:solidFill>
              </a:rPr>
              <a:t>opportunità di rilancio economico, sociale e urbano per il territorio</a:t>
            </a:r>
            <a:r>
              <a:rPr lang="it-IT" sz="1800" dirty="0">
                <a:solidFill>
                  <a:srgbClr val="003A70"/>
                </a:solidFill>
              </a:rPr>
              <a:t>. L’evento, tra le competizioni sportive internazionali più prestigiose, attiverà importanti </a:t>
            </a:r>
            <a:r>
              <a:rPr lang="it-IT" sz="1800" b="1" dirty="0">
                <a:solidFill>
                  <a:srgbClr val="003A70"/>
                </a:solidFill>
              </a:rPr>
              <a:t>investimenti infrastrutturali, genererà nuova occupazione, attrarrà flussi turistici straordinari e contribuirà al rafforzamento del brand Napoli a livello globale</a:t>
            </a:r>
            <a:r>
              <a:rPr lang="it-IT" sz="1800" dirty="0">
                <a:solidFill>
                  <a:srgbClr val="003A70"/>
                </a:solidFill>
              </a:rPr>
              <a:t>.</a:t>
            </a:r>
          </a:p>
          <a:p>
            <a:pPr marL="0" indent="0">
              <a:buClr>
                <a:srgbClr val="003A70"/>
              </a:buClr>
              <a:buSzPts val="1600"/>
            </a:pPr>
            <a:r>
              <a:rPr lang="it-IT" sz="1800" dirty="0">
                <a:solidFill>
                  <a:srgbClr val="003A70"/>
                </a:solidFill>
              </a:rPr>
              <a:t>Sulla base dei dati pubblici diffusi da Unimpresa il 15 maggio 2025, è stata stimata una ricaduta economica complessiva di circa 690 milioni di euro, con un potenziale valore a lungo termine che potrebbe superare i 1,2 miliardi di euro, considerando anche gli effetti reputazionali e di indotto post-evento. Il presente lavoro mira a:</a:t>
            </a:r>
          </a:p>
          <a:p>
            <a:pPr marL="285750" indent="-285750"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Definire il concetto di </a:t>
            </a:r>
            <a:r>
              <a:rPr lang="it-IT" sz="1800" b="1" dirty="0">
                <a:solidFill>
                  <a:srgbClr val="003A70"/>
                </a:solidFill>
              </a:rPr>
              <a:t>impact </a:t>
            </a:r>
            <a:r>
              <a:rPr lang="it-IT" sz="1800" b="1" dirty="0" err="1">
                <a:solidFill>
                  <a:srgbClr val="003A70"/>
                </a:solidFill>
              </a:rPr>
              <a:t>value</a:t>
            </a:r>
            <a:endParaRPr lang="it-IT" sz="1800" b="1" dirty="0">
              <a:solidFill>
                <a:srgbClr val="003A70"/>
              </a:solidFill>
            </a:endParaRPr>
          </a:p>
          <a:p>
            <a:pPr marL="285750" indent="-285750"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rgbClr val="003A70"/>
                </a:solidFill>
              </a:rPr>
              <a:t>Mappare gli </a:t>
            </a:r>
            <a:r>
              <a:rPr lang="it-IT" sz="1800" b="1" dirty="0" err="1">
                <a:solidFill>
                  <a:srgbClr val="003A70"/>
                </a:solidFill>
              </a:rPr>
              <a:t>stekeholder</a:t>
            </a:r>
            <a:r>
              <a:rPr lang="it-IT" sz="1800" dirty="0">
                <a:solidFill>
                  <a:srgbClr val="003A70"/>
                </a:solidFill>
              </a:rPr>
              <a:t>, ossia i beneficiari del progetto</a:t>
            </a:r>
          </a:p>
          <a:p>
            <a:pPr marL="285750" indent="-285750"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Identificare le </a:t>
            </a:r>
            <a:r>
              <a:rPr lang="it-IT" sz="1800" b="1" dirty="0">
                <a:solidFill>
                  <a:srgbClr val="003A70"/>
                </a:solidFill>
              </a:rPr>
              <a:t>aree di impatto </a:t>
            </a:r>
            <a:r>
              <a:rPr lang="it-IT" sz="1800" dirty="0">
                <a:solidFill>
                  <a:srgbClr val="003A70"/>
                </a:solidFill>
              </a:rPr>
              <a:t>(impatto di lungo periodo) e gli </a:t>
            </a:r>
            <a:r>
              <a:rPr lang="it-IT" sz="1800" b="1" dirty="0" err="1">
                <a:solidFill>
                  <a:srgbClr val="003A70"/>
                </a:solidFill>
              </a:rPr>
              <a:t>outcome</a:t>
            </a:r>
            <a:r>
              <a:rPr lang="it-IT" sz="1800" b="1" dirty="0">
                <a:solidFill>
                  <a:srgbClr val="003A70"/>
                </a:solidFill>
              </a:rPr>
              <a:t> </a:t>
            </a:r>
            <a:r>
              <a:rPr lang="it-IT" sz="1800" dirty="0">
                <a:solidFill>
                  <a:srgbClr val="003A70"/>
                </a:solidFill>
              </a:rPr>
              <a:t>(impatti di breve periodo) misurabili in termini di valore economico</a:t>
            </a:r>
          </a:p>
          <a:p>
            <a:pPr marL="285750" indent="-285750"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Restituire il </a:t>
            </a:r>
            <a:r>
              <a:rPr lang="it-IT" sz="1800" b="1" dirty="0">
                <a:solidFill>
                  <a:srgbClr val="003A70"/>
                </a:solidFill>
              </a:rPr>
              <a:t>valore dell’impatto </a:t>
            </a:r>
            <a:r>
              <a:rPr lang="it-IT" sz="1800" dirty="0">
                <a:solidFill>
                  <a:srgbClr val="003A70"/>
                </a:solidFill>
              </a:rPr>
              <a:t>in termini di valore sociale generato per gli stakeholder grazie agli investimenti</a:t>
            </a:r>
          </a:p>
        </p:txBody>
      </p:sp>
    </p:spTree>
    <p:extLst>
      <p:ext uri="{BB962C8B-B14F-4D97-AF65-F5344CB8AC3E}">
        <p14:creationId xmlns:p14="http://schemas.microsoft.com/office/powerpoint/2010/main" val="3326071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</a:pPr>
            <a:r>
              <a:rPr lang="it-IT" b="1" dirty="0"/>
              <a:t>Premessa</a:t>
            </a:r>
            <a:endParaRPr b="1" dirty="0"/>
          </a:p>
        </p:txBody>
      </p:sp>
      <p:sp>
        <p:nvSpPr>
          <p:cNvPr id="162" name="Google Shape;162;p3"/>
          <p:cNvSpPr txBox="1">
            <a:spLocks noGrp="1"/>
          </p:cNvSpPr>
          <p:nvPr>
            <p:ph type="body" idx="1"/>
          </p:nvPr>
        </p:nvSpPr>
        <p:spPr>
          <a:xfrm>
            <a:off x="419100" y="875915"/>
            <a:ext cx="11565505" cy="5106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1600"/>
              <a:buNone/>
            </a:pPr>
            <a:r>
              <a:rPr lang="it-IT" sz="1800" b="1" dirty="0">
                <a:solidFill>
                  <a:srgbClr val="003A70"/>
                </a:solidFill>
              </a:rPr>
              <a:t>Impact Value </a:t>
            </a:r>
            <a:r>
              <a:rPr lang="it-IT" sz="1800" dirty="0">
                <a:solidFill>
                  <a:srgbClr val="003A70"/>
                </a:solidFill>
              </a:rPr>
              <a:t>è un concetto che si riferisce alla misurazione del valore generato da un progetto, un'organizzazione o un investimento in termini di impatto positivo sulla società, sull’ambiente o sull’economia, andando oltre i tradizionali indicatori finanziari. </a:t>
            </a:r>
          </a:p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1600"/>
              <a:buNone/>
            </a:pPr>
            <a:r>
              <a:rPr lang="it-IT" sz="1800" dirty="0">
                <a:solidFill>
                  <a:srgbClr val="003A70"/>
                </a:solidFill>
              </a:rPr>
              <a:t>In pratica, l’Impact Value cerca di rispondere alla domanda: “Quanto e in che modo questa attività contribuisce a generare benefici concreti e misurabili gli stakeholder?”</a:t>
            </a:r>
          </a:p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1600"/>
              <a:buNone/>
            </a:pPr>
            <a:r>
              <a:rPr lang="it-IT" sz="1800" b="1" dirty="0">
                <a:solidFill>
                  <a:srgbClr val="003A70"/>
                </a:solidFill>
              </a:rPr>
              <a:t>Stakeholder </a:t>
            </a:r>
            <a:r>
              <a:rPr lang="it-IT" sz="1800" dirty="0">
                <a:solidFill>
                  <a:srgbClr val="003A70"/>
                </a:solidFill>
              </a:rPr>
              <a:t>potenziali dell’</a:t>
            </a:r>
            <a:r>
              <a:rPr lang="it-IT" sz="1800" dirty="0" err="1">
                <a:solidFill>
                  <a:srgbClr val="003A70"/>
                </a:solidFill>
              </a:rPr>
              <a:t>America’s</a:t>
            </a:r>
            <a:r>
              <a:rPr lang="it-IT" sz="1800" dirty="0">
                <a:solidFill>
                  <a:srgbClr val="003A70"/>
                </a:solidFill>
              </a:rPr>
              <a:t> CUP che si terrà a Napoli nel 2027: </a:t>
            </a:r>
          </a:p>
          <a:p>
            <a:pPr marL="285750" lvl="0" indent="-2857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Cittadini napoletani</a:t>
            </a:r>
          </a:p>
          <a:p>
            <a:pPr marL="285750" lvl="0" indent="-2857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Turisti di settore velistico e visitatori in generale</a:t>
            </a:r>
          </a:p>
          <a:p>
            <a:pPr marL="285750" lvl="0" indent="-2857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Studenti e università locali</a:t>
            </a:r>
          </a:p>
          <a:p>
            <a:pPr marL="285750" lvl="0" indent="-2857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Attori economici (PMI, commercio, turismo, artigianato)</a:t>
            </a:r>
          </a:p>
          <a:p>
            <a:pPr marL="285750" lvl="0" indent="-2857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Settore culturale e creativo</a:t>
            </a:r>
          </a:p>
          <a:p>
            <a:pPr marL="285750" lvl="0" indent="-2857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Comune di Napoli e Regione Campania</a:t>
            </a:r>
          </a:p>
          <a:p>
            <a:pPr marL="285750" lvl="0" indent="-2857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Organizzatori dell’evento (AC37 Event Ltd, autorità portuale, ecc.)</a:t>
            </a:r>
          </a:p>
          <a:p>
            <a:pPr marL="285750" lvl="0" indent="-2857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Associazioni sociali e ambientali</a:t>
            </a:r>
          </a:p>
          <a:p>
            <a:pPr marL="285750" lvl="0" indent="-2857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600"/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003A70"/>
                </a:solidFill>
              </a:rPr>
              <a:t>Team Sportivi</a:t>
            </a:r>
            <a:endParaRPr sz="1800" dirty="0">
              <a:solidFill>
                <a:srgbClr val="003A7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"/>
          <p:cNvSpPr txBox="1">
            <a:spLocks noGrp="1"/>
          </p:cNvSpPr>
          <p:nvPr>
            <p:ph type="title"/>
          </p:nvPr>
        </p:nvSpPr>
        <p:spPr>
          <a:xfrm>
            <a:off x="419100" y="267153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</a:pPr>
            <a:r>
              <a:rPr lang="it-IT" b="1" dirty="0"/>
              <a:t>Impatti (</a:t>
            </a:r>
            <a:r>
              <a:rPr lang="it-IT" b="1" dirty="0" err="1"/>
              <a:t>outcome</a:t>
            </a:r>
            <a:r>
              <a:rPr lang="it-IT" b="1" dirty="0"/>
              <a:t>) attesi</a:t>
            </a:r>
            <a:endParaRPr b="1" dirty="0"/>
          </a:p>
        </p:txBody>
      </p:sp>
      <p:graphicFrame>
        <p:nvGraphicFramePr>
          <p:cNvPr id="5" name="Google Shape;278;p19">
            <a:extLst>
              <a:ext uri="{FF2B5EF4-FFF2-40B4-BE49-F238E27FC236}">
                <a16:creationId xmlns:a16="http://schemas.microsoft.com/office/drawing/2014/main" id="{7198E423-A147-52EE-3022-EEB2CC26E7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6910920"/>
              </p:ext>
            </p:extLst>
          </p:nvPr>
        </p:nvGraphicFramePr>
        <p:xfrm>
          <a:off x="614403" y="1351698"/>
          <a:ext cx="11026735" cy="3894050"/>
        </p:xfrm>
        <a:graphic>
          <a:graphicData uri="http://schemas.openxmlformats.org/drawingml/2006/table">
            <a:tbl>
              <a:tblPr firstRow="1" bandRow="1">
                <a:noFill/>
                <a:tableStyleId>{8E674D70-E089-41B6-B879-D5BA51D8247C}</a:tableStyleId>
              </a:tblPr>
              <a:tblGrid>
                <a:gridCol w="3365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2278">
                  <a:extLst>
                    <a:ext uri="{9D8B030D-6E8A-4147-A177-3AD203B41FA5}">
                      <a16:colId xmlns:a16="http://schemas.microsoft.com/office/drawing/2014/main" val="2566553046"/>
                    </a:ext>
                  </a:extLst>
                </a:gridCol>
                <a:gridCol w="3254886">
                  <a:extLst>
                    <a:ext uri="{9D8B030D-6E8A-4147-A177-3AD203B41FA5}">
                      <a16:colId xmlns:a16="http://schemas.microsoft.com/office/drawing/2014/main" val="1131141628"/>
                    </a:ext>
                  </a:extLst>
                </a:gridCol>
              </a:tblGrid>
              <a:tr h="529625">
                <a:tc>
                  <a:txBody>
                    <a:bodyPr/>
                    <a:lstStyle/>
                    <a:p>
                      <a:r>
                        <a:rPr lang="it-IT" sz="1600" b="1" u="none" strike="noStrike" cap="none" dirty="0">
                          <a:solidFill>
                            <a:schemeClr val="bg1"/>
                          </a:solidFill>
                          <a:sym typeface="Arial"/>
                        </a:rPr>
                        <a:t>OBIETTIVI </a:t>
                      </a:r>
                      <a:endParaRPr lang="it-IT" sz="1600" b="1" i="0" u="none" strike="noStrike" cap="none" dirty="0">
                        <a:solidFill>
                          <a:schemeClr val="bg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cap="none" dirty="0">
                          <a:solidFill>
                            <a:schemeClr val="bg1"/>
                          </a:solidFill>
                          <a:sym typeface="Arial"/>
                        </a:rPr>
                        <a:t>AREE DI IMPATTO</a:t>
                      </a:r>
                      <a:endParaRPr lang="it-IT" sz="1600" b="1" i="0" u="none" strike="noStrike" cap="none" dirty="0">
                        <a:solidFill>
                          <a:schemeClr val="bg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600" b="1" i="0" u="none" strike="noStrike" cap="none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STAKEHOLDER</a:t>
                      </a:r>
                      <a:endParaRPr lang="it-IT" sz="16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1" u="none" strike="noStrike" cap="none" dirty="0">
                          <a:solidFill>
                            <a:schemeClr val="bg1"/>
                          </a:solidFill>
                          <a:sym typeface="Arial"/>
                        </a:rPr>
                        <a:t>OUTCOME ATTESO</a:t>
                      </a:r>
                      <a:endParaRPr lang="it-IT" sz="1600" b="1" i="0" u="none" strike="noStrike" cap="none" dirty="0">
                        <a:solidFill>
                          <a:schemeClr val="bg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1175"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Rigenerazione urbana, restituzione di spazi, eventi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Socio-ambientale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>
                          <a:solidFill>
                            <a:schemeClr val="accent1"/>
                          </a:solidFill>
                          <a:sym typeface="Arial"/>
                        </a:rPr>
                        <a:t>Cittadini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Miglioramento qualità urbana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1650"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Attrazione turistica, occupazione, investimenti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Economico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>
                          <a:solidFill>
                            <a:schemeClr val="accent1"/>
                          </a:solidFill>
                          <a:sym typeface="Arial"/>
                        </a:rPr>
                        <a:t>Imprese locali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>
                          <a:solidFill>
                            <a:schemeClr val="accent1"/>
                          </a:solidFill>
                          <a:sym typeface="Arial"/>
                        </a:rPr>
                        <a:t>Aumento ricavi e occupazione</a:t>
                      </a:r>
                      <a:endParaRPr lang="it-IT" sz="1600" b="0" i="0" u="none" strike="noStrike" cap="none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Inclusione e formazione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Sociale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>
                          <a:solidFill>
                            <a:schemeClr val="accent1"/>
                          </a:solidFill>
                          <a:sym typeface="Arial"/>
                        </a:rPr>
                        <a:t>Studenti/Università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Accesso a esperienze e formazione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Promozione del brand Napoli, valorizzazione del patrimonio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Culturale/Reputazionale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>
                          <a:solidFill>
                            <a:schemeClr val="accent1"/>
                          </a:solidFill>
                          <a:sym typeface="Arial"/>
                        </a:rPr>
                        <a:t>Comune/Regione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Reputazione e attrattività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369485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75">
          <a:extLst>
            <a:ext uri="{FF2B5EF4-FFF2-40B4-BE49-F238E27FC236}">
              <a16:creationId xmlns:a16="http://schemas.microsoft.com/office/drawing/2014/main" id="{EEC4D426-06C5-733A-EFE7-51C859907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9">
            <a:extLst>
              <a:ext uri="{FF2B5EF4-FFF2-40B4-BE49-F238E27FC236}">
                <a16:creationId xmlns:a16="http://schemas.microsoft.com/office/drawing/2014/main" id="{4E9B5ADE-31AE-9531-0202-0CAFDDE7B4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4458" y="171341"/>
            <a:ext cx="11222038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</a:pPr>
            <a:r>
              <a:rPr lang="it-IT" b="1" dirty="0"/>
              <a:t>Riclassificazioni dati Unimpresa</a:t>
            </a:r>
            <a:endParaRPr b="1" dirty="0"/>
          </a:p>
        </p:txBody>
      </p:sp>
      <p:graphicFrame>
        <p:nvGraphicFramePr>
          <p:cNvPr id="2" name="Google Shape;278;p19">
            <a:extLst>
              <a:ext uri="{FF2B5EF4-FFF2-40B4-BE49-F238E27FC236}">
                <a16:creationId xmlns:a16="http://schemas.microsoft.com/office/drawing/2014/main" id="{945AA7C3-5889-9796-0DE2-9FBBA8895A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6071498"/>
              </p:ext>
            </p:extLst>
          </p:nvPr>
        </p:nvGraphicFramePr>
        <p:xfrm>
          <a:off x="284458" y="668229"/>
          <a:ext cx="11623083" cy="5197148"/>
        </p:xfrm>
        <a:graphic>
          <a:graphicData uri="http://schemas.openxmlformats.org/drawingml/2006/table">
            <a:tbl>
              <a:tblPr firstRow="1" bandRow="1">
                <a:noFill/>
                <a:tableStyleId>{8E674D70-E089-41B6-B879-D5BA51D8247C}</a:tableStyleId>
              </a:tblPr>
              <a:tblGrid>
                <a:gridCol w="3595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8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9542">
                  <a:extLst>
                    <a:ext uri="{9D8B030D-6E8A-4147-A177-3AD203B41FA5}">
                      <a16:colId xmlns:a16="http://schemas.microsoft.com/office/drawing/2014/main" val="1862166805"/>
                    </a:ext>
                  </a:extLst>
                </a:gridCol>
                <a:gridCol w="1979770">
                  <a:extLst>
                    <a:ext uri="{9D8B030D-6E8A-4147-A177-3AD203B41FA5}">
                      <a16:colId xmlns:a16="http://schemas.microsoft.com/office/drawing/2014/main" val="1131141628"/>
                    </a:ext>
                  </a:extLst>
                </a:gridCol>
              </a:tblGrid>
              <a:tr h="529625">
                <a:tc>
                  <a:txBody>
                    <a:bodyPr/>
                    <a:lstStyle/>
                    <a:p>
                      <a:r>
                        <a:rPr lang="it-IT" sz="1100" b="1" dirty="0"/>
                        <a:t>OUTCOME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Quantità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100" b="1"/>
                        <a:t>VALORE UNITARIO</a:t>
                      </a:r>
                      <a:endParaRPr lang="it-IT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100" b="1" dirty="0"/>
                        <a:t>IMPATTO STIMATO(€)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191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Spesa turistica diretta (alloggi, ristorazione e trasporti)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1,5-1,7 Mln di visitatori di cui 400-500 mila turisti dedicati alla regata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–</a:t>
                      </a:r>
                      <a:endParaRPr lang="it-IT" sz="1100" b="0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370 Mln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772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Organizzazione evento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costo stimato di 100 milioni di euro, di cui il 70% speso localmente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70 Mln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971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Spesa team velici</a:t>
                      </a:r>
                      <a:endParaRPr lang="it-IT" sz="1100" b="0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8 team velici (1.000/1.200 membri che risiederanno a Napoli per 90 gg)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21,6 Mln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914">
                <a:tc gridSpan="3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Impatto diretto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it-IT" sz="1100" b="1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462 Mln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039320"/>
                  </a:ext>
                </a:extLst>
              </a:tr>
              <a:tr h="293914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Investimenti infrastrutturali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investimenti pubblici e privati tra 150 e 200 milioni di euro, di cui circa il 60% speso localmente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105 Mln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3694859"/>
                  </a:ext>
                </a:extLst>
              </a:tr>
              <a:tr h="437606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Indotto/forniture locali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investimenti pubblici e privati tra 150 e 200 milioni di euro, di cui circa il 60% speso localmente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60 Mln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8883778"/>
                  </a:ext>
                </a:extLst>
              </a:tr>
              <a:tr h="402771">
                <a:tc gridSpan="3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Impatto indiretto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it-IT" sz="1100" b="1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165 Mln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29403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Impatto indotto (effetto moltiplicatore 1,1)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it-IT" sz="1100" b="1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it-IT" sz="1100" b="1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62,7 Mln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9278931"/>
                  </a:ext>
                </a:extLst>
              </a:tr>
              <a:tr h="381000">
                <a:tc gridSpan="3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Totale impatto economico a breve periodo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it-IT" sz="1100" b="0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endParaRPr lang="it-IT" sz="1100" b="1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689,3 Mln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702008"/>
                  </a:ext>
                </a:extLst>
              </a:tr>
              <a:tr h="446315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Valore reputazionale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incremento 5–10% flussi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base 4,3 M visitatori, spesa media</a:t>
                      </a:r>
                      <a:endParaRPr lang="it-IT" sz="1100" b="0" i="0" u="none" strike="noStrike" cap="none" dirty="0">
                        <a:solidFill>
                          <a:schemeClr val="accent1"/>
                        </a:solidFill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+200–400 Mln/anno nel biennio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6216945"/>
                  </a:ext>
                </a:extLst>
              </a:tr>
              <a:tr h="446315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Occupazione creata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11.000 posti (di cui 1.000-2.000 permanenti nel settore turismo, nautica e servizi)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1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25.000 €/posto annuo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fr-FR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275 Mln (1 </a:t>
                      </a:r>
                      <a:r>
                        <a:rPr lang="fr-FR" sz="1100" b="1" i="0" u="none" strike="noStrike" cap="none" dirty="0" err="1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anno</a:t>
                      </a:r>
                      <a:r>
                        <a:rPr lang="fr-FR" sz="1100" b="1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3385308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259A3A52-2007-DCD9-8C32-E5AE30633100}"/>
              </a:ext>
            </a:extLst>
          </p:cNvPr>
          <p:cNvSpPr txBox="1"/>
          <p:nvPr/>
        </p:nvSpPr>
        <p:spPr>
          <a:xfrm>
            <a:off x="284458" y="5865377"/>
            <a:ext cx="116230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accent1"/>
                </a:solidFill>
              </a:rPr>
              <a:t>Il valore dell’impatto stimato ex post nei 5-10 anni dopo l’evento è stimato a 1-1,5 Mld euro.</a:t>
            </a:r>
          </a:p>
        </p:txBody>
      </p:sp>
    </p:spTree>
    <p:extLst>
      <p:ext uri="{BB962C8B-B14F-4D97-AF65-F5344CB8AC3E}">
        <p14:creationId xmlns:p14="http://schemas.microsoft.com/office/powerpoint/2010/main" val="2326567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75">
          <a:extLst>
            <a:ext uri="{FF2B5EF4-FFF2-40B4-BE49-F238E27FC236}">
              <a16:creationId xmlns:a16="http://schemas.microsoft.com/office/drawing/2014/main" id="{92D03D41-398C-97ED-FFE8-516E5D474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2E234F5-8062-4076-3DD7-B309325F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Impact </a:t>
            </a:r>
            <a:r>
              <a:rPr lang="it-IT" b="1" dirty="0" err="1"/>
              <a:t>value</a:t>
            </a:r>
            <a:r>
              <a:rPr lang="it-IT" b="1" dirty="0"/>
              <a:t> </a:t>
            </a:r>
            <a:r>
              <a:rPr lang="it-IT" b="1" dirty="0" err="1"/>
              <a:t>America’s</a:t>
            </a:r>
            <a:r>
              <a:rPr lang="it-IT" b="1" dirty="0"/>
              <a:t> Cup Napoli 2027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547238D-97BE-0DC2-218B-7ABDA5456700}"/>
              </a:ext>
            </a:extLst>
          </p:cNvPr>
          <p:cNvSpPr txBox="1"/>
          <p:nvPr/>
        </p:nvSpPr>
        <p:spPr>
          <a:xfrm>
            <a:off x="3048000" y="1189794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                                  Valore totale degli impatti (in €) </a:t>
            </a:r>
          </a:p>
          <a:p>
            <a:r>
              <a:rPr lang="it-IT" sz="1600" b="1" dirty="0">
                <a:solidFill>
                  <a:schemeClr val="accent1"/>
                </a:solidFill>
              </a:rPr>
              <a:t>IMPACT VALUE=</a:t>
            </a:r>
          </a:p>
          <a:p>
            <a:r>
              <a:rPr lang="it-IT" sz="1600" dirty="0">
                <a:solidFill>
                  <a:schemeClr val="accent1"/>
                </a:solidFill>
              </a:rPr>
              <a:t>                                  Investimenti totali sostenuti (in €)</a:t>
            </a:r>
          </a:p>
          <a:p>
            <a:endParaRPr lang="it-IT" sz="1600" dirty="0">
              <a:solidFill>
                <a:schemeClr val="accent1"/>
              </a:solidFill>
            </a:endParaRPr>
          </a:p>
        </p:txBody>
      </p: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C128B2D6-5F9A-A8DE-A4C8-112D9F24A834}"/>
              </a:ext>
            </a:extLst>
          </p:cNvPr>
          <p:cNvCxnSpPr>
            <a:cxnSpLocks/>
          </p:cNvCxnSpPr>
          <p:nvPr/>
        </p:nvCxnSpPr>
        <p:spPr>
          <a:xfrm>
            <a:off x="5045190" y="1670345"/>
            <a:ext cx="30915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Google Shape;278;p19">
            <a:extLst>
              <a:ext uri="{FF2B5EF4-FFF2-40B4-BE49-F238E27FC236}">
                <a16:creationId xmlns:a16="http://schemas.microsoft.com/office/drawing/2014/main" id="{1778FD81-4A2C-AF68-5441-C746AD96A8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435503"/>
              </p:ext>
            </p:extLst>
          </p:nvPr>
        </p:nvGraphicFramePr>
        <p:xfrm>
          <a:off x="653143" y="3240832"/>
          <a:ext cx="10987995" cy="2293514"/>
        </p:xfrm>
        <a:graphic>
          <a:graphicData uri="http://schemas.openxmlformats.org/drawingml/2006/table">
            <a:tbl>
              <a:tblPr firstRow="1" bandRow="1">
                <a:noFill/>
                <a:tableStyleId>{8E674D70-E089-41B6-B879-D5BA51D8247C}</a:tableStyleId>
              </a:tblPr>
              <a:tblGrid>
                <a:gridCol w="2174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7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5005">
                  <a:extLst>
                    <a:ext uri="{9D8B030D-6E8A-4147-A177-3AD203B41FA5}">
                      <a16:colId xmlns:a16="http://schemas.microsoft.com/office/drawing/2014/main" val="2566553046"/>
                    </a:ext>
                  </a:extLst>
                </a:gridCol>
                <a:gridCol w="1230655">
                  <a:extLst>
                    <a:ext uri="{9D8B030D-6E8A-4147-A177-3AD203B41FA5}">
                      <a16:colId xmlns:a16="http://schemas.microsoft.com/office/drawing/2014/main" val="1131141628"/>
                    </a:ext>
                  </a:extLst>
                </a:gridCol>
              </a:tblGrid>
              <a:tr h="580062">
                <a:tc>
                  <a:txBody>
                    <a:bodyPr/>
                    <a:lstStyle/>
                    <a:p>
                      <a:r>
                        <a:rPr lang="it-IT" sz="1600" b="1" u="none" strike="noStrike" cap="none" dirty="0">
                          <a:solidFill>
                            <a:schemeClr val="bg1"/>
                          </a:solidFill>
                          <a:sym typeface="Arial"/>
                        </a:rPr>
                        <a:t>SCENARI</a:t>
                      </a:r>
                      <a:endParaRPr lang="it-IT" sz="1600" b="1" i="0" u="none" strike="noStrike" cap="none" dirty="0">
                        <a:solidFill>
                          <a:schemeClr val="bg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1" i="0" u="none" strike="noStrike" cap="none" dirty="0">
                          <a:solidFill>
                            <a:schemeClr val="bg1"/>
                          </a:solidFill>
                          <a:latin typeface="Arial"/>
                          <a:cs typeface="Arial"/>
                          <a:sym typeface="Arial"/>
                        </a:rPr>
                        <a:t>VALORE IMPATTI STIMATI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600" b="1" i="0" u="none" strike="noStrike" cap="none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CALCOLO COSTI STIMATI*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1" i="0" u="none" strike="noStrike" cap="none" dirty="0">
                          <a:solidFill>
                            <a:schemeClr val="bg1"/>
                          </a:solidFill>
                          <a:latin typeface="Arial"/>
                          <a:cs typeface="Arial"/>
                          <a:sym typeface="Arial"/>
                        </a:rPr>
                        <a:t>SROI (€)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1802"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Breve periodo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Circa 690 Mln € (arrotondato per eccesso) 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i="0" u="none" strike="noStrike" cap="none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  <a:sym typeface="Arial"/>
                        </a:rPr>
                        <a:t>250 Mln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600" b="1" i="0" u="none" strike="noStrike" cap="none" dirty="0">
                          <a:solidFill>
                            <a:schemeClr val="accent1"/>
                          </a:solidFill>
                          <a:latin typeface="Arial"/>
                          <a:ea typeface="Calibri"/>
                          <a:cs typeface="Arial"/>
                          <a:sym typeface="Arial"/>
                        </a:rPr>
                        <a:t>2,76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1650">
                <a:tc>
                  <a:txBody>
                    <a:bodyPr/>
                    <a:lstStyle/>
                    <a:p>
                      <a:r>
                        <a:rPr lang="it-IT" sz="1600" b="0" u="none" strike="noStrike" cap="none" dirty="0">
                          <a:solidFill>
                            <a:schemeClr val="accent1"/>
                          </a:solidFill>
                          <a:sym typeface="Arial"/>
                        </a:rPr>
                        <a:t>Lungo periodo</a:t>
                      </a:r>
                      <a:endParaRPr lang="it-IT" sz="1600" b="0" i="0" u="none" strike="noStrike" cap="none" dirty="0">
                        <a:solidFill>
                          <a:schemeClr val="accent1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it-IT" sz="1600" b="0" i="0" u="none" strike="noStrike" cap="none" dirty="0">
                          <a:solidFill>
                            <a:schemeClr val="accent1"/>
                          </a:solidFill>
                          <a:latin typeface="Calibri"/>
                          <a:ea typeface="Calibri"/>
                          <a:cs typeface="Calibri"/>
                          <a:sym typeface="Arial"/>
                        </a:rPr>
                        <a:t>Circa 1,2 Mld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0" i="0" u="none" strike="noStrike" cap="none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  <a:sym typeface="Arial"/>
                        </a:rPr>
                        <a:t>250 Mln€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600" b="1" i="0" u="none" strike="noStrike" cap="none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  <a:sym typeface="Arial"/>
                        </a:rPr>
                        <a:t>4,8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A76A9CF6-5FEF-56E0-4291-BE3A18C8F699}"/>
              </a:ext>
            </a:extLst>
          </p:cNvPr>
          <p:cNvSpPr txBox="1"/>
          <p:nvPr/>
        </p:nvSpPr>
        <p:spPr>
          <a:xfrm>
            <a:off x="653143" y="5833367"/>
            <a:ext cx="72234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accent1"/>
                </a:solidFill>
              </a:rPr>
              <a:t>*Costi organizzazione + infrastrutture + logistica + sostenibilità: stimati tra 200–300 Mln €.</a:t>
            </a:r>
            <a:endParaRPr lang="it-IT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2C39332B-00B7-F6B2-5FEA-3FC115D0AFEA}"/>
              </a:ext>
            </a:extLst>
          </p:cNvPr>
          <p:cNvSpPr txBox="1"/>
          <p:nvPr/>
        </p:nvSpPr>
        <p:spPr>
          <a:xfrm>
            <a:off x="653143" y="2200453"/>
            <a:ext cx="11222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Basandoci sulla metodologia SROI (Social Return on </a:t>
            </a:r>
            <a:r>
              <a:rPr lang="it-IT" sz="1600" dirty="0" err="1">
                <a:solidFill>
                  <a:schemeClr val="accent1"/>
                </a:solidFill>
              </a:rPr>
              <a:t>Investiment</a:t>
            </a:r>
            <a:r>
              <a:rPr lang="it-IT" sz="1600" dirty="0">
                <a:solidFill>
                  <a:schemeClr val="accent1"/>
                </a:solidFill>
              </a:rPr>
              <a:t>) l’impatto totale rapportato ai costi restituisce un valore (impact </a:t>
            </a:r>
            <a:r>
              <a:rPr lang="it-IT" sz="1600" dirty="0" err="1">
                <a:solidFill>
                  <a:schemeClr val="accent1"/>
                </a:solidFill>
              </a:rPr>
              <a:t>value</a:t>
            </a:r>
            <a:r>
              <a:rPr lang="it-IT" sz="1600" dirty="0">
                <a:solidFill>
                  <a:schemeClr val="accent1"/>
                </a:solidFill>
              </a:rPr>
              <a:t>) di 2,78 € nel breve periodo e di 4,4€ nel lungo periodo. Ciò vuol dire che </a:t>
            </a:r>
            <a:r>
              <a:rPr lang="it-IT" sz="1600" b="1" dirty="0">
                <a:solidFill>
                  <a:schemeClr val="accent1"/>
                </a:solidFill>
              </a:rPr>
              <a:t>per ogni 1€ investito  si generano (in termini di valore sociale)</a:t>
            </a:r>
            <a:r>
              <a:rPr lang="it-IT" sz="1600" dirty="0">
                <a:solidFill>
                  <a:schemeClr val="accent1"/>
                </a:solidFill>
              </a:rPr>
              <a:t> </a:t>
            </a:r>
            <a:r>
              <a:rPr lang="it-IT" sz="1600" b="1" dirty="0">
                <a:solidFill>
                  <a:schemeClr val="accent1"/>
                </a:solidFill>
              </a:rPr>
              <a:t>2,76 € nel breve periodo e 4,8 € nel lungo  per gli stakeholder e il territorio</a:t>
            </a:r>
            <a:r>
              <a:rPr lang="it-IT" sz="1600" dirty="0">
                <a:solidFill>
                  <a:schemeClr val="accent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9483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Luiss Business School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A70"/>
      </a:accent1>
      <a:accent2>
        <a:srgbClr val="EAAA00"/>
      </a:accent2>
      <a:accent3>
        <a:srgbClr val="0077C8"/>
      </a:accent3>
      <a:accent4>
        <a:srgbClr val="00968F"/>
      </a:accent4>
      <a:accent5>
        <a:srgbClr val="BA0C2F"/>
      </a:accent5>
      <a:accent6>
        <a:srgbClr val="D35D0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757</Words>
  <Application>Microsoft Office PowerPoint</Application>
  <PresentationFormat>Widescreen</PresentationFormat>
  <Paragraphs>105</Paragraphs>
  <Slides>6</Slides>
  <Notes>6</Notes>
  <HiddenSlides>2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Calibri</vt:lpstr>
      <vt:lpstr>Arial</vt:lpstr>
      <vt:lpstr>Tema di Office</vt:lpstr>
      <vt:lpstr>Rapporto sulla misurazione  del valore generato dall’America’s Cup  </vt:lpstr>
      <vt:lpstr>Introduzione</vt:lpstr>
      <vt:lpstr>Premessa</vt:lpstr>
      <vt:lpstr>Impatti (outcome) attesi</vt:lpstr>
      <vt:lpstr>Riclassificazioni dati Unimpresa</vt:lpstr>
      <vt:lpstr>Impact value America’s Cup Napoli 2027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cp:lastModifiedBy>Claudia Ceci</cp:lastModifiedBy>
  <cp:revision>29</cp:revision>
  <dcterms:created xsi:type="dcterms:W3CDTF">2018-10-26T13:10:45Z</dcterms:created>
  <dcterms:modified xsi:type="dcterms:W3CDTF">2026-01-14T15:42:04Z</dcterms:modified>
</cp:coreProperties>
</file>